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8" r:id="rId7"/>
    <p:sldId id="262" r:id="rId8"/>
    <p:sldId id="270" r:id="rId9"/>
    <p:sldId id="269" r:id="rId10"/>
    <p:sldId id="266" r:id="rId11"/>
    <p:sldId id="263" r:id="rId12"/>
    <p:sldId id="264" r:id="rId13"/>
    <p:sldId id="265" r:id="rId14"/>
    <p:sldId id="267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6CAB31E1-370C-5D4A-8018-9EAE18C7529A}">
          <p14:sldIdLst>
            <p14:sldId id="256"/>
            <p14:sldId id="257"/>
            <p14:sldId id="258"/>
            <p14:sldId id="259"/>
            <p14:sldId id="260"/>
            <p14:sldId id="268"/>
            <p14:sldId id="262"/>
            <p14:sldId id="270"/>
          </p14:sldIdLst>
        </p14:section>
        <p14:section name="Annexe" id="{99ABCCF3-FB41-3F44-BF07-19E52926FDA5}">
          <p14:sldIdLst>
            <p14:sldId id="269"/>
            <p14:sldId id="266"/>
            <p14:sldId id="263"/>
            <p14:sldId id="264"/>
            <p14:sldId id="265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685"/>
    <a:srgbClr val="0036C0"/>
    <a:srgbClr val="FF60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460"/>
    <p:restoredTop sz="94567"/>
  </p:normalViewPr>
  <p:slideViewPr>
    <p:cSldViewPr snapToGrid="0" snapToObjects="1">
      <p:cViewPr varScale="1">
        <p:scale>
          <a:sx n="16" d="100"/>
          <a:sy n="16" d="100"/>
        </p:scale>
        <p:origin x="200" y="15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35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6C978394-A8D3-434B-89BB-08F12DD3B8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F820E13-AEA6-544E-A2FE-9B07290885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4B37F-508D-E548-A847-1D809C2E8593}" type="datetimeFigureOut">
              <a:rPr lang="fr-CA" smtClean="0"/>
              <a:t>2019-10-21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A9A5064-9AD2-B247-A0DD-D9919FA5F1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420C814-85C1-F24D-96BE-5DFCC1698F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0AFF1-BF94-4C4A-BC1B-C63D9A1703F6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95239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3.jpeg>
</file>

<file path=ppt/media/image14.jpeg>
</file>

<file path=ppt/media/image18.png>
</file>

<file path=ppt/media/image19.png>
</file>

<file path=ppt/media/image2.png>
</file>

<file path=ppt/media/image3.png>
</file>

<file path=ppt/media/image32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A59B5-58E7-AD4B-A557-902FB842B157}" type="datetimeFigureOut">
              <a:rPr lang="fr-CA" smtClean="0"/>
              <a:t>2019-10-21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748A73-EC52-4C43-984A-417D076E7EA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20813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48A73-EC52-4C43-984A-417D076E7EA1}" type="slidenum">
              <a:rPr lang="fr-CA" smtClean="0"/>
              <a:t>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37392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AA3A2BE9-1A7B-3B4C-9C7E-97692D7F4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575" y="909224"/>
            <a:ext cx="899352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fr-CA" dirty="0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0DE4316D-C9FC-8740-BBC9-B25A46BCCB0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0" y="2610140"/>
            <a:ext cx="8993529" cy="734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57883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B78247-FF67-FB48-9329-8E3090872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3F7AF65-AFC4-3843-A0B5-A054F29A3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0" y="2610140"/>
            <a:ext cx="8993529" cy="1383126"/>
          </a:xfrm>
          <a:prstGeom prst="rect">
            <a:avLst/>
          </a:prstGeo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E20C5A-46C4-D644-8D24-2E5AFF1F47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EA5F3C3-D6F3-AC44-9C55-A5AC27828C15}" type="datetime1">
              <a:rPr lang="fr-CA" smtClean="0"/>
              <a:t>2019-10-21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AC77A0-B18F-9247-9B40-31AAA2CA7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B9AF361-9F9D-BA4F-A621-3B958A9EB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46118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A5891C7-1223-9840-8482-82106E6868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BE0545C-3D51-504C-9557-8CC8D006F6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72BF86C-EB7B-A742-90FC-85A51924DE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C25084-271B-BB4E-9CF2-B5363608A50F}" type="datetime1">
              <a:rPr lang="fr-CA" smtClean="0"/>
              <a:t>2019-10-21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DE039F-4E1C-8342-8B79-D7BEFB3D9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0780203-AE05-9845-9687-794A477E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08572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051F4D-6E90-0F48-A16C-A7A3DF677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8646054" cy="1134319"/>
          </a:xfrm>
        </p:spPr>
        <p:txBody>
          <a:bodyPr/>
          <a:lstStyle>
            <a:lvl1pPr algn="l">
              <a:defRPr sz="5400" b="0"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fr-FR"/>
              <a:t>Modifiez le style du titre</a:t>
            </a:r>
            <a:endParaRPr lang="fr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3D0E3F-2FDD-6249-93AE-A4B0198C5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52" y="1157769"/>
            <a:ext cx="10936136" cy="5327913"/>
          </a:xfrm>
          <a:prstGeom prst="rect">
            <a:avLst/>
          </a:prstGeom>
        </p:spPr>
        <p:txBody>
          <a:bodyPr numCol="1"/>
          <a:lstStyle>
            <a:lvl1pPr marL="228600" indent="-228600" algn="l">
              <a:buSzPct val="80000"/>
              <a:buFont typeface="Courier New" panose="02070309020205020404" pitchFamily="49" charset="0"/>
              <a:buChar char="o"/>
              <a:defRPr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 dirty="0"/>
          </a:p>
        </p:txBody>
      </p:sp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F02ECA93-1DC9-AA47-8E68-0CA36C2CE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fr-CA" dirty="0"/>
              <a:t>DAAD Rise </a:t>
            </a:r>
            <a:r>
              <a:rPr lang="fr-CA" dirty="0" err="1"/>
              <a:t>Presentation</a:t>
            </a:r>
            <a:endParaRPr lang="fr-CA" dirty="0"/>
          </a:p>
          <a:p>
            <a:r>
              <a:rPr lang="fr-CA" dirty="0"/>
              <a:t>TMLC  |  19-07-06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3083CC-6C48-7C4E-AEA7-65965443AF89}"/>
              </a:ext>
            </a:extLst>
          </p:cNvPr>
          <p:cNvSpPr/>
          <p:nvPr userDrawn="1"/>
        </p:nvSpPr>
        <p:spPr>
          <a:xfrm>
            <a:off x="0" y="6176963"/>
            <a:ext cx="838200" cy="371321"/>
          </a:xfrm>
          <a:prstGeom prst="rect">
            <a:avLst/>
          </a:prstGeom>
          <a:ln>
            <a:solidFill>
              <a:srgbClr val="203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B28E2E52-9D73-2441-877A-C0ECFEE5F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44903" y="6183379"/>
            <a:ext cx="556478" cy="36490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D7D47787-D2A9-444B-980A-E1AC02C506B1}" type="slidenum">
              <a:rPr lang="fr-CA" smtClean="0"/>
              <a:pPr/>
              <a:t>‹N°›</a:t>
            </a:fld>
            <a:endParaRPr lang="fr-C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48A5AC-EF8E-AC4E-8413-FD11F200F113}"/>
              </a:ext>
            </a:extLst>
          </p:cNvPr>
          <p:cNvSpPr/>
          <p:nvPr userDrawn="1"/>
        </p:nvSpPr>
        <p:spPr>
          <a:xfrm>
            <a:off x="0" y="6721475"/>
            <a:ext cx="12192000" cy="136525"/>
          </a:xfrm>
          <a:prstGeom prst="rect">
            <a:avLst/>
          </a:prstGeom>
          <a:ln>
            <a:solidFill>
              <a:srgbClr val="2037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5E46EF86-A7FB-5848-BCDF-83B0EA7A0BFB}"/>
              </a:ext>
            </a:extLst>
          </p:cNvPr>
          <p:cNvCxnSpPr>
            <a:cxnSpLocks/>
          </p:cNvCxnSpPr>
          <p:nvPr userDrawn="1"/>
        </p:nvCxnSpPr>
        <p:spPr>
          <a:xfrm>
            <a:off x="182882" y="817160"/>
            <a:ext cx="10084526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435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DF6ABC-DF24-ED46-950A-5A3A90A42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947B89C-09E0-FD43-8000-BB7449638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F1957A-4B45-304B-BE05-D9E6FD3592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75C199-1EBA-C943-9E4C-6E8CE15DF6BA}" type="datetime1">
              <a:rPr lang="fr-CA" smtClean="0"/>
              <a:t>2019-10-21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ABEA15-24BE-9849-9A86-F19F79F8D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D41F8B-1126-FE47-8526-D7919D05B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95927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ABCDBB-5DDA-A94F-B0F3-2C025A5B8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2A6087-5190-9348-ACD1-7B37EC1759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64CBC35-F52A-924E-A707-8F2DEDB675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EC74780-940C-B241-8E48-50FE5DCB9A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F4B0A1-3AA8-3F42-8B60-F825FA2053A2}" type="datetime1">
              <a:rPr lang="fr-CA" smtClean="0"/>
              <a:t>2019-10-21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6E7FFA-563D-A143-B184-95338D99A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28FD0E6-93A7-CE40-9ABE-4B66D48B1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51446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39FC49-A092-2149-830F-C14CC28BB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208C1A-0854-BE4C-8452-140D8CF7C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88753EF-6071-DD44-9551-97463D4A7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8A92F67-4B99-6E4D-A582-D567572AA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E3FB5B0-888E-8546-9781-2AC1D17886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B638381-091F-F640-8986-CDCBC9D82E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D2B738-6198-BF4F-B7A8-CFE3A4E849AD}" type="datetime1">
              <a:rPr lang="fr-CA" smtClean="0"/>
              <a:t>2019-10-21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6FE9F2E-89B9-D142-86FB-61369AB00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2ECDEDF-0246-6A47-8FE7-679556FAF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08287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9A9474-4021-D947-849A-FF6647B76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2B2E13D-BCB7-F04F-9E58-3BF249BE97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BFC2C1-8346-3941-8FA9-952D3FE5E506}" type="datetime1">
              <a:rPr lang="fr-CA" smtClean="0"/>
              <a:t>2019-10-21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33D4A7C-563F-404B-BF84-542521FE4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464395E-B326-C041-8586-2AA64FB4D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1486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D88B48E-BA82-EF4C-B501-34466B9096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C790D8-E48A-B64B-9CD0-0F0BCE786905}" type="datetime1">
              <a:rPr lang="fr-CA" smtClean="0"/>
              <a:t>2019-10-21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AE2C4B8-4357-1D4C-B0F7-1043CDA0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F7E440-5940-1D49-A366-4F7FB179F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8191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63316D-12A5-284D-8D0B-D1DABC0F3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5464FF-2795-2A4A-8F29-EB08AA1B3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1A4DEDE-E873-1E46-8239-C7B4F5974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0164940-EBB7-354A-B39F-6265B31B5D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8C25362-49E4-3747-BDC8-F71D7BE4AA29}" type="datetime1">
              <a:rPr lang="fr-CA" smtClean="0"/>
              <a:t>2019-10-21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24FDFA5-9BCA-C24A-A14B-7B0D5CFEA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DA5B5F2-F926-8147-86C9-F5528475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1416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8B9537-3241-C34D-BD64-A888437A7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621B09B-0A82-1441-994C-F7F0EDDE7B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043D342-5B5F-A546-92B2-3288D8DE9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D0F242B-0B28-B548-8D03-38CBDDDE43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B32B22B-5CE9-0542-BABE-81EE7892E31F}" type="datetime1">
              <a:rPr lang="fr-CA" smtClean="0"/>
              <a:t>2019-10-21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FD7E357-6633-1F4A-A27D-D8BE5B59D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E0ABBD3-6EC9-BC45-94F1-27B2B6EE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D47787-D2A9-444B-980A-E1AC02C506B1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96689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04F012B7-CAAD-6B47-9977-98B15DE6128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499600" y="3658338"/>
            <a:ext cx="3363217" cy="3430481"/>
          </a:xfrm>
          <a:prstGeom prst="rect">
            <a:avLst/>
          </a:prstGeom>
        </p:spPr>
      </p:pic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06A9414-F712-B946-BFD1-ED9C587E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878" y="832985"/>
            <a:ext cx="835522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Modifiez le style du titre</a:t>
            </a:r>
            <a:endParaRPr lang="fr-CA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DEFF60-CD95-A745-88E5-8187B6BB2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7724" y="2923394"/>
            <a:ext cx="8993529" cy="734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CA" dirty="0"/>
              <a:t>Sous-Titre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8086C6-876F-5C4B-A483-87552E916D22}"/>
              </a:ext>
            </a:extLst>
          </p:cNvPr>
          <p:cNvSpPr/>
          <p:nvPr userDrawn="1"/>
        </p:nvSpPr>
        <p:spPr>
          <a:xfrm>
            <a:off x="0" y="6028839"/>
            <a:ext cx="12192000" cy="829159"/>
          </a:xfrm>
          <a:prstGeom prst="rect">
            <a:avLst/>
          </a:prstGeom>
          <a:solidFill>
            <a:schemeClr val="accent1">
              <a:lumMod val="75000"/>
              <a:alpha val="8902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906365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8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DEA982-D0BB-C848-AE68-82E65F601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1" y="751919"/>
            <a:ext cx="11811000" cy="2387600"/>
          </a:xfrm>
        </p:spPr>
        <p:txBody>
          <a:bodyPr/>
          <a:lstStyle/>
          <a:p>
            <a:r>
              <a:rPr lang="fr-CA" sz="6000" dirty="0">
                <a:solidFill>
                  <a:srgbClr val="002685"/>
                </a:solidFill>
              </a:rPr>
              <a:t>Étude de l’effet Josephson dans le formalisme de </a:t>
            </a:r>
            <a:r>
              <a:rPr lang="fr-CA" sz="6000" dirty="0" err="1">
                <a:solidFill>
                  <a:srgbClr val="002685"/>
                </a:solidFill>
              </a:rPr>
              <a:t>Ginzburg</a:t>
            </a:r>
            <a:r>
              <a:rPr lang="fr-CA" sz="6000" dirty="0">
                <a:solidFill>
                  <a:srgbClr val="002685"/>
                </a:solidFill>
              </a:rPr>
              <a:t>-Landau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ABFC772-9312-C448-86D8-C722F83DF9E2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68401" y="3411538"/>
            <a:ext cx="9144000" cy="1096962"/>
          </a:xfrm>
          <a:prstGeom prst="rect">
            <a:avLst/>
          </a:prstGeom>
        </p:spPr>
        <p:txBody>
          <a:bodyPr/>
          <a:lstStyle/>
          <a:p>
            <a:r>
              <a:rPr lang="fr-CA" b="1" dirty="0"/>
              <a:t>Félix Desrochers</a:t>
            </a:r>
          </a:p>
          <a:p>
            <a:r>
              <a:rPr lang="fr-CA" sz="2400" dirty="0"/>
              <a:t>PHS6316 | 19-10-21</a:t>
            </a:r>
          </a:p>
        </p:txBody>
      </p:sp>
    </p:spTree>
    <p:extLst>
      <p:ext uri="{BB962C8B-B14F-4D97-AF65-F5344CB8AC3E}">
        <p14:creationId xmlns:p14="http://schemas.microsoft.com/office/powerpoint/2010/main" val="2485640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2. Théorie de </a:t>
            </a:r>
            <a:r>
              <a:rPr lang="fr-CA" dirty="0" err="1"/>
              <a:t>Ginzburg</a:t>
            </a:r>
            <a:r>
              <a:rPr lang="fr-CA" dirty="0"/>
              <a:t>-Landau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10</a:t>
            </a:fld>
            <a:endParaRPr lang="fr-CA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F2646AE5-55FC-5F4B-8657-EC4E26490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655" y="2253889"/>
            <a:ext cx="7545129" cy="1389329"/>
          </a:xfrm>
          <a:prstGeom prst="rect">
            <a:avLst/>
          </a:prstGeom>
        </p:spPr>
      </p:pic>
      <p:sp>
        <p:nvSpPr>
          <p:cNvPr id="13" name="Espace réservé du pied de page 3">
            <a:extLst>
              <a:ext uri="{FF2B5EF4-FFF2-40B4-BE49-F238E27FC236}">
                <a16:creationId xmlns:a16="http://schemas.microsoft.com/office/drawing/2014/main" id="{9421B723-A9D9-834D-B32B-D95FF1AFB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1EA92FFF-1AD2-324F-A083-896969132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52" y="1157769"/>
            <a:ext cx="10936136" cy="5327913"/>
          </a:xfrm>
        </p:spPr>
        <p:txBody>
          <a:bodyPr/>
          <a:lstStyle/>
          <a:p>
            <a:pPr>
              <a:buClr>
                <a:srgbClr val="0070C0"/>
              </a:buClr>
              <a:buFont typeface="Wingdings" pitchFamily="2" charset="2"/>
              <a:buChar char="§"/>
            </a:pPr>
            <a:r>
              <a:rPr lang="fr-CA" dirty="0"/>
              <a:t>En utilisant les équations d’Euler-Lagrange pour minimiser la fonctionnel par rapport à      et  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E1B286C2-F8B5-3A47-9E66-EF6CF21E6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950" y="1603681"/>
            <a:ext cx="249842" cy="358469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CFA60058-E257-5046-AAA7-E74FD67490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594" y="1552881"/>
            <a:ext cx="288767" cy="35846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89BC2A8A-BCD0-0A47-BE8E-5555E6D419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1293" y="3768971"/>
            <a:ext cx="3735399" cy="2814826"/>
          </a:xfrm>
          <a:prstGeom prst="rect">
            <a:avLst/>
          </a:prstGeom>
        </p:spPr>
      </p:pic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C550BA2A-B123-2648-AA3D-E6EFA344CB5B}"/>
              </a:ext>
            </a:extLst>
          </p:cNvPr>
          <p:cNvCxnSpPr>
            <a:cxnSpLocks/>
          </p:cNvCxnSpPr>
          <p:nvPr/>
        </p:nvCxnSpPr>
        <p:spPr>
          <a:xfrm flipV="1">
            <a:off x="4127500" y="4838700"/>
            <a:ext cx="1079500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CF3C0FAF-DAB3-474C-9B02-E8CE24052E4F}"/>
              </a:ext>
            </a:extLst>
          </p:cNvPr>
          <p:cNvCxnSpPr/>
          <p:nvPr/>
        </p:nvCxnSpPr>
        <p:spPr>
          <a:xfrm flipV="1">
            <a:off x="4127500" y="3768971"/>
            <a:ext cx="0" cy="10697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86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4. Marches de Shapiro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4212265B-4DAA-8945-8DCE-8C66784B9D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6510" y="126524"/>
            <a:ext cx="4904791" cy="6239307"/>
          </a:xfr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11</a:t>
            </a:fld>
            <a:endParaRPr lang="fr-CA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6ADF88A-5711-BD4A-A3C9-BD52E884BC9A}"/>
              </a:ext>
            </a:extLst>
          </p:cNvPr>
          <p:cNvSpPr txBox="1"/>
          <p:nvPr/>
        </p:nvSpPr>
        <p:spPr>
          <a:xfrm>
            <a:off x="7810500" y="6364324"/>
            <a:ext cx="3263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[3] De </a:t>
            </a:r>
            <a:r>
              <a:rPr lang="en-GB" sz="1400" dirty="0" err="1"/>
              <a:t>Cecco</a:t>
            </a:r>
            <a:r>
              <a:rPr lang="en-GB" sz="1400" dirty="0"/>
              <a:t>, K. et al. </a:t>
            </a:r>
            <a:r>
              <a:rPr lang="en-GB" sz="1400" i="1" dirty="0"/>
              <a:t>Phys. Rev. B (2016).</a:t>
            </a:r>
            <a:endParaRPr lang="fr-CA" sz="140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B6323DF-C866-CB4A-9E68-CD6C82A1C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866" y="3375574"/>
            <a:ext cx="2197111" cy="105630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6A5BE4BB-0884-7347-9700-E98E456D1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6690" y="2520950"/>
            <a:ext cx="1689100" cy="2921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FD23FB8-F1D9-E245-84ED-2FD5D6D951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6685" y="3776725"/>
            <a:ext cx="698500" cy="254000"/>
          </a:xfrm>
          <a:prstGeom prst="rect">
            <a:avLst/>
          </a:prstGeom>
        </p:spPr>
      </p:pic>
      <p:sp>
        <p:nvSpPr>
          <p:cNvPr id="12" name="Espace réservé du pied de page 3">
            <a:extLst>
              <a:ext uri="{FF2B5EF4-FFF2-40B4-BE49-F238E27FC236}">
                <a16:creationId xmlns:a16="http://schemas.microsoft.com/office/drawing/2014/main" id="{F70FF0F1-9222-7943-B166-6A3CED907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</p:spTree>
    <p:extLst>
      <p:ext uri="{BB962C8B-B14F-4D97-AF65-F5344CB8AC3E}">
        <p14:creationId xmlns:p14="http://schemas.microsoft.com/office/powerpoint/2010/main" val="3090524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5. Modèle RCSJ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12</a:t>
            </a:fld>
            <a:endParaRPr lang="fr-CA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7C6A18E-88A1-B749-98FE-E587EA11A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52" y="1318885"/>
            <a:ext cx="11188700" cy="3994192"/>
          </a:xfrm>
          <a:prstGeom prst="rect">
            <a:avLst/>
          </a:prstGeom>
        </p:spPr>
      </p:pic>
      <p:sp>
        <p:nvSpPr>
          <p:cNvPr id="7" name="Espace réservé du pied de page 3">
            <a:extLst>
              <a:ext uri="{FF2B5EF4-FFF2-40B4-BE49-F238E27FC236}">
                <a16:creationId xmlns:a16="http://schemas.microsoft.com/office/drawing/2014/main" id="{253F3C93-F87D-7446-BD2C-6488361C3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</p:spTree>
    <p:extLst>
      <p:ext uri="{BB962C8B-B14F-4D97-AF65-F5344CB8AC3E}">
        <p14:creationId xmlns:p14="http://schemas.microsoft.com/office/powerpoint/2010/main" val="4138415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5. Modèle RCSJ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13</a:t>
            </a:fld>
            <a:endParaRPr lang="fr-CA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9D88391-02C4-1C4B-B0E9-7CA968386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81" y="1549400"/>
            <a:ext cx="10947870" cy="3694906"/>
          </a:xfrm>
          <a:prstGeom prst="rect">
            <a:avLst/>
          </a:prstGeom>
        </p:spPr>
      </p:pic>
      <p:sp>
        <p:nvSpPr>
          <p:cNvPr id="8" name="Espace réservé du pied de page 3">
            <a:extLst>
              <a:ext uri="{FF2B5EF4-FFF2-40B4-BE49-F238E27FC236}">
                <a16:creationId xmlns:a16="http://schemas.microsoft.com/office/drawing/2014/main" id="{F4CC2548-5BE4-AD4E-BB88-4F9574E6A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D99F409-A406-9344-97F7-372BC2CF6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300" y="1016791"/>
            <a:ext cx="1244600" cy="4191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0CBECD0-AA09-2641-8FC9-4FE304EE7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0900" y="1014472"/>
            <a:ext cx="1244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757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14</a:t>
            </a:fld>
            <a:endParaRPr lang="fr-CA" dirty="0"/>
          </a:p>
        </p:txBody>
      </p:sp>
      <p:sp>
        <p:nvSpPr>
          <p:cNvPr id="8" name="Espace réservé du pied de page 3">
            <a:extLst>
              <a:ext uri="{FF2B5EF4-FFF2-40B4-BE49-F238E27FC236}">
                <a16:creationId xmlns:a16="http://schemas.microsoft.com/office/drawing/2014/main" id="{F4CC2548-5BE4-AD4E-BB88-4F9574E6A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6E5CD46-560E-D744-8AF2-05992B02F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523" y="2539152"/>
            <a:ext cx="7039616" cy="129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93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1. Introduction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6438EB8-DA66-844E-832B-9EF7B8F64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2</a:t>
            </a:fld>
            <a:endParaRPr lang="fr-CA" dirty="0"/>
          </a:p>
        </p:txBody>
      </p:sp>
      <p:pic>
        <p:nvPicPr>
          <p:cNvPr id="18" name="Espace réservé du contenu 17">
            <a:extLst>
              <a:ext uri="{FF2B5EF4-FFF2-40B4-BE49-F238E27FC236}">
                <a16:creationId xmlns:a16="http://schemas.microsoft.com/office/drawing/2014/main" id="{8D848BFE-1E66-814E-A60E-C442B9CCA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52506" y="1014471"/>
            <a:ext cx="2623594" cy="2029833"/>
          </a:xfr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9F66B7D7-AA96-AC43-9B99-CAC56E11C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679" y="962588"/>
            <a:ext cx="3022600" cy="220980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8B340F09-C51A-F548-BEE8-AAD3A3F521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3606" y="4046544"/>
            <a:ext cx="2752845" cy="177575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6B05FC3-0FEA-834B-AB72-A570967B51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7235" y="4046544"/>
            <a:ext cx="2960144" cy="2043106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63C5AD16-C687-C740-B2FF-F1633A0F3608}"/>
              </a:ext>
            </a:extLst>
          </p:cNvPr>
          <p:cNvSpPr txBox="1"/>
          <p:nvPr/>
        </p:nvSpPr>
        <p:spPr>
          <a:xfrm>
            <a:off x="7954235" y="3152064"/>
            <a:ext cx="2671630" cy="2777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[1] Le </a:t>
            </a:r>
            <a:r>
              <a:rPr lang="en-GB" sz="1400" dirty="0" err="1"/>
              <a:t>Calvez</a:t>
            </a:r>
            <a:r>
              <a:rPr lang="en-GB" sz="1400" dirty="0"/>
              <a:t>, K., et al. </a:t>
            </a:r>
            <a:r>
              <a:rPr lang="en-GB" sz="1400" i="1" dirty="0"/>
              <a:t>Nature (2019).</a:t>
            </a:r>
            <a:endParaRPr lang="fr-CA" sz="1400" dirty="0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2FF06309-13B1-D242-AB05-9D43E8128D5C}"/>
              </a:ext>
            </a:extLst>
          </p:cNvPr>
          <p:cNvSpPr txBox="1"/>
          <p:nvPr/>
        </p:nvSpPr>
        <p:spPr>
          <a:xfrm>
            <a:off x="7721078" y="6045842"/>
            <a:ext cx="309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[2] </a:t>
            </a:r>
            <a:r>
              <a:rPr lang="fr-CA" sz="1400" dirty="0" err="1"/>
              <a:t>Ghatak</a:t>
            </a:r>
            <a:r>
              <a:rPr lang="fr-CA" sz="1400" dirty="0"/>
              <a:t>, S.</a:t>
            </a:r>
            <a:r>
              <a:rPr lang="en-GB" sz="1400" dirty="0"/>
              <a:t>, et al. </a:t>
            </a:r>
            <a:r>
              <a:rPr lang="en-GB" sz="1400" i="1" dirty="0"/>
              <a:t>Nano letters (2018).</a:t>
            </a:r>
            <a:endParaRPr lang="fr-CA" sz="1400" dirty="0"/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9BB7066E-6854-ED45-908C-1E4C1A3B17E8}"/>
              </a:ext>
            </a:extLst>
          </p:cNvPr>
          <p:cNvSpPr txBox="1">
            <a:spLocks/>
          </p:cNvSpPr>
          <p:nvPr/>
        </p:nvSpPr>
        <p:spPr>
          <a:xfrm>
            <a:off x="244903" y="1039873"/>
            <a:ext cx="5306149" cy="5445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80000"/>
              <a:buFont typeface="Courier New" panose="02070309020205020404" pitchFamily="49" charset="0"/>
              <a:buChar char="o"/>
              <a:defRPr sz="2800" kern="120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2685"/>
              </a:buClr>
              <a:buFont typeface="Wingdings" pitchFamily="2" charset="2"/>
              <a:buChar char="§"/>
            </a:pPr>
            <a:r>
              <a:rPr lang="fr-CA" u="sng" dirty="0"/>
              <a:t>Contexte:</a:t>
            </a:r>
          </a:p>
          <a:p>
            <a:pPr>
              <a:buClr>
                <a:srgbClr val="002685"/>
              </a:buClr>
              <a:buFont typeface="Wingdings" pitchFamily="2" charset="2"/>
              <a:buChar char="§"/>
            </a:pPr>
            <a:endParaRPr lang="fr-CA" sz="800" u="sng" dirty="0"/>
          </a:p>
          <a:p>
            <a:pPr lvl="1">
              <a:buClr>
                <a:srgbClr val="002685"/>
              </a:buClr>
            </a:pPr>
            <a:r>
              <a:rPr lang="fr-CA" dirty="0"/>
              <a:t>Jonction S/N/S</a:t>
            </a:r>
          </a:p>
          <a:p>
            <a:pPr lvl="1">
              <a:buClr>
                <a:srgbClr val="002685"/>
              </a:buClr>
            </a:pPr>
            <a:r>
              <a:rPr lang="fr-CA" dirty="0"/>
              <a:t>Résistance nulle</a:t>
            </a:r>
          </a:p>
          <a:p>
            <a:pPr marL="0" indent="0">
              <a:buClr>
                <a:srgbClr val="002685"/>
              </a:buClr>
              <a:buNone/>
            </a:pPr>
            <a:endParaRPr lang="fr-CA" dirty="0"/>
          </a:p>
          <a:p>
            <a:pPr>
              <a:buClr>
                <a:srgbClr val="002685"/>
              </a:buClr>
              <a:buFont typeface="Wingdings" pitchFamily="2" charset="2"/>
              <a:buChar char="§"/>
            </a:pPr>
            <a:r>
              <a:rPr lang="fr-CA" u="sng" dirty="0"/>
              <a:t>Applications</a:t>
            </a:r>
          </a:p>
          <a:p>
            <a:pPr>
              <a:buClr>
                <a:srgbClr val="002685"/>
              </a:buClr>
              <a:buFont typeface="Wingdings" pitchFamily="2" charset="2"/>
              <a:buChar char="§"/>
            </a:pPr>
            <a:endParaRPr lang="fr-CA" sz="900" u="sng" dirty="0"/>
          </a:p>
          <a:p>
            <a:pPr lvl="1">
              <a:buClr>
                <a:srgbClr val="002685"/>
              </a:buClr>
            </a:pPr>
            <a:r>
              <a:rPr lang="fr-CA" dirty="0" err="1"/>
              <a:t>Qubits</a:t>
            </a:r>
            <a:r>
              <a:rPr lang="fr-CA" dirty="0"/>
              <a:t> supraconducteurs</a:t>
            </a:r>
          </a:p>
          <a:p>
            <a:pPr lvl="1">
              <a:buClr>
                <a:srgbClr val="002685"/>
              </a:buClr>
            </a:pPr>
            <a:r>
              <a:rPr lang="fr-CA" dirty="0"/>
              <a:t>Métrologie</a:t>
            </a:r>
          </a:p>
          <a:p>
            <a:pPr lvl="1">
              <a:buClr>
                <a:srgbClr val="002685"/>
              </a:buClr>
            </a:pPr>
            <a:r>
              <a:rPr lang="fr-CA" dirty="0"/>
              <a:t>Etc.</a:t>
            </a:r>
          </a:p>
          <a:p>
            <a:pPr marL="0" indent="0">
              <a:buFont typeface="Courier New" panose="02070309020205020404" pitchFamily="49" charset="0"/>
              <a:buNone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190436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2. Théorie de </a:t>
            </a:r>
            <a:r>
              <a:rPr lang="fr-CA" dirty="0" err="1"/>
              <a:t>Ginzburg</a:t>
            </a:r>
            <a:r>
              <a:rPr lang="fr-CA" dirty="0"/>
              <a:t>-Landau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8704E2-C550-0546-BB52-401230DC1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52" y="1037918"/>
            <a:ext cx="10936136" cy="5327913"/>
          </a:xfrm>
        </p:spPr>
        <p:txBody>
          <a:bodyPr/>
          <a:lstStyle/>
          <a:p>
            <a:pPr>
              <a:buClr>
                <a:srgbClr val="0070C0"/>
              </a:buClr>
              <a:buFont typeface="Wingdings" pitchFamily="2" charset="2"/>
              <a:buChar char="§"/>
            </a:pPr>
            <a:r>
              <a:rPr lang="fr-CA" dirty="0"/>
              <a:t>Transition de phase</a:t>
            </a:r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 marL="0" indent="0">
              <a:buClr>
                <a:srgbClr val="0070C0"/>
              </a:buClr>
              <a:buNone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r>
              <a:rPr lang="fr-CA" dirty="0"/>
              <a:t>Pour supraconducteur</a:t>
            </a:r>
          </a:p>
          <a:p>
            <a:pPr marL="0" indent="0">
              <a:buNone/>
            </a:pPr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3</a:t>
            </a:fld>
            <a:endParaRPr lang="fr-CA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4DFF02A-CE83-F544-BDC6-F575FFBD8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215" y="5309186"/>
            <a:ext cx="6979810" cy="506600"/>
          </a:xfrm>
          <a:prstGeom prst="rect">
            <a:avLst/>
          </a:prstGeom>
        </p:spPr>
      </p:pic>
      <p:sp>
        <p:nvSpPr>
          <p:cNvPr id="13" name="Espace réservé du pied de page 3">
            <a:extLst>
              <a:ext uri="{FF2B5EF4-FFF2-40B4-BE49-F238E27FC236}">
                <a16:creationId xmlns:a16="http://schemas.microsoft.com/office/drawing/2014/main" id="{996909AC-9AC7-4D44-ACE7-04AACAABA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E570235-261E-6341-B57F-AD62315D9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117" y="1742661"/>
            <a:ext cx="8720006" cy="25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7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2. Théorie de </a:t>
            </a:r>
            <a:r>
              <a:rPr lang="fr-CA" dirty="0" err="1"/>
              <a:t>Ginzburg</a:t>
            </a:r>
            <a:r>
              <a:rPr lang="fr-CA" dirty="0"/>
              <a:t>-Landau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8704E2-C550-0546-BB52-401230DC1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0070C0"/>
              </a:buClr>
              <a:buFont typeface="Wingdings" pitchFamily="2" charset="2"/>
              <a:buChar char="§"/>
            </a:pPr>
            <a:r>
              <a:rPr lang="fr-CA" dirty="0"/>
              <a:t>Si                     :</a:t>
            </a:r>
          </a:p>
          <a:p>
            <a:pPr marL="0" indent="0">
              <a:buClr>
                <a:srgbClr val="0070C0"/>
              </a:buClr>
              <a:buNone/>
            </a:pPr>
            <a:endParaRPr lang="fr-CA" dirty="0"/>
          </a:p>
          <a:p>
            <a:pPr lvl="1">
              <a:buClr>
                <a:srgbClr val="0070C0"/>
              </a:buClr>
            </a:pPr>
            <a:r>
              <a:rPr lang="fr-CA" u="sng" dirty="0"/>
              <a:t>Cas homogène                         :</a:t>
            </a:r>
          </a:p>
          <a:p>
            <a:pPr>
              <a:buClr>
                <a:srgbClr val="0070C0"/>
              </a:buClr>
              <a:buFont typeface="Arial" panose="020B0604020202020204" pitchFamily="34" charset="0"/>
              <a:buChar char="•"/>
            </a:pPr>
            <a:endParaRPr lang="fr-CA" dirty="0"/>
          </a:p>
          <a:p>
            <a:pPr>
              <a:buClr>
                <a:srgbClr val="0070C0"/>
              </a:buClr>
              <a:buFont typeface="Arial" panose="020B0604020202020204" pitchFamily="34" charset="0"/>
              <a:buChar char="•"/>
            </a:pPr>
            <a:endParaRPr lang="fr-CA" dirty="0"/>
          </a:p>
          <a:p>
            <a:pPr>
              <a:buClr>
                <a:srgbClr val="0070C0"/>
              </a:buClr>
              <a:buFont typeface="Arial" panose="020B0604020202020204" pitchFamily="34" charset="0"/>
              <a:buChar char="•"/>
            </a:pPr>
            <a:endParaRPr lang="fr-CA" dirty="0"/>
          </a:p>
          <a:p>
            <a:pPr lvl="1">
              <a:buClr>
                <a:srgbClr val="0070C0"/>
              </a:buClr>
            </a:pPr>
            <a:r>
              <a:rPr lang="fr-CA" u="sng" dirty="0"/>
              <a:t>Cas inhomogène                     : </a:t>
            </a:r>
          </a:p>
          <a:p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4</a:t>
            </a:fld>
            <a:endParaRPr lang="fr-CA" dirty="0"/>
          </a:p>
        </p:txBody>
      </p:sp>
      <p:sp>
        <p:nvSpPr>
          <p:cNvPr id="8" name="Espace réservé du pied de page 3">
            <a:extLst>
              <a:ext uri="{FF2B5EF4-FFF2-40B4-BE49-F238E27FC236}">
                <a16:creationId xmlns:a16="http://schemas.microsoft.com/office/drawing/2014/main" id="{71C0818C-780C-C341-8911-7031A774C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628D024-E0AF-4F45-955D-D5FB0152A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50" y="1224911"/>
            <a:ext cx="1358900" cy="3937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6CB3C5D9-33D4-604A-B81A-9BFA0EAFC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50" y="2097709"/>
            <a:ext cx="1492250" cy="34293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36B8494B-CDCD-0041-85F6-F8E4377CB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450" y="4052526"/>
            <a:ext cx="1301750" cy="29916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CD0D75EC-1903-EF4D-A061-FEDF4D6737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350" y="4720896"/>
            <a:ext cx="10092897" cy="865559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F987462-ECCF-0B4D-8024-57F6AB5D06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350" y="2793110"/>
            <a:ext cx="7377021" cy="753287"/>
          </a:xfrm>
          <a:prstGeom prst="rect">
            <a:avLst/>
          </a:prstGeom>
        </p:spPr>
      </p:pic>
      <p:sp>
        <p:nvSpPr>
          <p:cNvPr id="15" name="Accolade ouvrante 14">
            <a:extLst>
              <a:ext uri="{FF2B5EF4-FFF2-40B4-BE49-F238E27FC236}">
                <a16:creationId xmlns:a16="http://schemas.microsoft.com/office/drawing/2014/main" id="{79DEA4D9-831A-0D44-BEB2-0F78A38C240D}"/>
              </a:ext>
            </a:extLst>
          </p:cNvPr>
          <p:cNvSpPr/>
          <p:nvPr/>
        </p:nvSpPr>
        <p:spPr>
          <a:xfrm rot="16200000">
            <a:off x="8013621" y="3990582"/>
            <a:ext cx="448801" cy="3285157"/>
          </a:xfrm>
          <a:prstGeom prst="leftBrace">
            <a:avLst>
              <a:gd name="adj1" fmla="val 90555"/>
              <a:gd name="adj2" fmla="val 5193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EECC223-A87E-984F-9D6D-4DD03DBF3056}"/>
              </a:ext>
            </a:extLst>
          </p:cNvPr>
          <p:cNvSpPr txBox="1"/>
          <p:nvPr/>
        </p:nvSpPr>
        <p:spPr>
          <a:xfrm>
            <a:off x="7329535" y="5851402"/>
            <a:ext cx="1816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/>
              <a:t>Énergie cinétique</a:t>
            </a:r>
          </a:p>
        </p:txBody>
      </p:sp>
      <p:sp>
        <p:nvSpPr>
          <p:cNvPr id="17" name="Accolade ouvrante 16">
            <a:extLst>
              <a:ext uri="{FF2B5EF4-FFF2-40B4-BE49-F238E27FC236}">
                <a16:creationId xmlns:a16="http://schemas.microsoft.com/office/drawing/2014/main" id="{98C90C88-77EB-354C-8ED3-2B1DC66D9E2D}"/>
              </a:ext>
            </a:extLst>
          </p:cNvPr>
          <p:cNvSpPr/>
          <p:nvPr/>
        </p:nvSpPr>
        <p:spPr>
          <a:xfrm rot="16200000">
            <a:off x="10479949" y="5161882"/>
            <a:ext cx="209824" cy="798915"/>
          </a:xfrm>
          <a:prstGeom prst="leftBrace">
            <a:avLst>
              <a:gd name="adj1" fmla="val 90555"/>
              <a:gd name="adj2" fmla="val 5193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9DA04BC0-4D1C-6547-A57B-D51AD609996F}"/>
              </a:ext>
            </a:extLst>
          </p:cNvPr>
          <p:cNvSpPr txBox="1"/>
          <p:nvPr/>
        </p:nvSpPr>
        <p:spPr>
          <a:xfrm>
            <a:off x="9989563" y="5690407"/>
            <a:ext cx="13135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dirty="0"/>
              <a:t>Énergie </a:t>
            </a:r>
          </a:p>
          <a:p>
            <a:pPr algn="ctr"/>
            <a:r>
              <a:rPr lang="fr-CA" dirty="0"/>
              <a:t>magnétique</a:t>
            </a:r>
          </a:p>
        </p:txBody>
      </p:sp>
    </p:spTree>
    <p:extLst>
      <p:ext uri="{BB962C8B-B14F-4D97-AF65-F5344CB8AC3E}">
        <p14:creationId xmlns:p14="http://schemas.microsoft.com/office/powerpoint/2010/main" val="2082526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 animBg="1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3. Effet Josephson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8704E2-C550-0546-BB52-401230DC1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52" y="1157769"/>
            <a:ext cx="10936136" cy="5327913"/>
          </a:xfrm>
        </p:spPr>
        <p:txBody>
          <a:bodyPr/>
          <a:lstStyle/>
          <a:p>
            <a:pPr>
              <a:buClr>
                <a:srgbClr val="002060"/>
              </a:buClr>
              <a:buFont typeface="Wingdings" pitchFamily="2" charset="2"/>
              <a:buChar char="§"/>
            </a:pPr>
            <a:r>
              <a:rPr lang="fr-CA" dirty="0"/>
              <a:t>Effet de proximité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5</a:t>
            </a:fld>
            <a:endParaRPr lang="fr-CA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A38AC8F-D354-B343-9B00-AE4601241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52" y="1808950"/>
            <a:ext cx="5308600" cy="3605352"/>
          </a:xfrm>
          <a:prstGeom prst="rect">
            <a:avLst/>
          </a:prstGeom>
        </p:spPr>
      </p:pic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04CB7D3A-648E-8347-8312-0A8FEF45F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1742" y="1720738"/>
            <a:ext cx="6112516" cy="3649663"/>
          </a:xfrm>
          <a:prstGeom prst="rect">
            <a:avLst/>
          </a:prstGeom>
        </p:spPr>
      </p:pic>
      <p:sp>
        <p:nvSpPr>
          <p:cNvPr id="8" name="Espace réservé du pied de page 3">
            <a:extLst>
              <a:ext uri="{FF2B5EF4-FFF2-40B4-BE49-F238E27FC236}">
                <a16:creationId xmlns:a16="http://schemas.microsoft.com/office/drawing/2014/main" id="{04ADE051-1824-9B47-9A45-C6F26910D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BC676EB-8847-F045-B3F3-28D79C303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7100" y="5709568"/>
            <a:ext cx="2235200" cy="419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22B95DB-8302-6741-AFC4-310784DF381F}"/>
              </a:ext>
            </a:extLst>
          </p:cNvPr>
          <p:cNvSpPr/>
          <p:nvPr/>
        </p:nvSpPr>
        <p:spPr>
          <a:xfrm>
            <a:off x="4622800" y="5433901"/>
            <a:ext cx="2679700" cy="941499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4E8F847-4CBC-2C42-A9D7-4F98A70D2D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2500" y="3979562"/>
            <a:ext cx="355600" cy="4064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264E388B-5660-5043-A4F6-3CE9F73FA5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5739" y="3979562"/>
            <a:ext cx="3683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9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3. Effet Josephson DC (V=0)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6</a:t>
            </a:fld>
            <a:endParaRPr lang="fr-CA" dirty="0"/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0FB63BC7-8033-B943-A2DE-062F518B68DD}"/>
              </a:ext>
            </a:extLst>
          </p:cNvPr>
          <p:cNvGrpSpPr/>
          <p:nvPr/>
        </p:nvGrpSpPr>
        <p:grpSpPr>
          <a:xfrm>
            <a:off x="6140605" y="1758064"/>
            <a:ext cx="5213195" cy="4897783"/>
            <a:chOff x="5350974" y="2469340"/>
            <a:chExt cx="5603563" cy="5426913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4F8EE23A-78F6-2943-9CA0-CB93B18233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50974" y="2469340"/>
              <a:ext cx="5603563" cy="5184401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89273072-C8B6-1D42-B22F-A5672DB4A19F}"/>
                </a:ext>
              </a:extLst>
            </p:cNvPr>
            <p:cNvSpPr txBox="1"/>
            <p:nvPr/>
          </p:nvSpPr>
          <p:spPr>
            <a:xfrm>
              <a:off x="7009240" y="7588476"/>
              <a:ext cx="28716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[1] Le </a:t>
              </a:r>
              <a:r>
                <a:rPr lang="en-GB" sz="1400" dirty="0" err="1"/>
                <a:t>Calvez</a:t>
              </a:r>
              <a:r>
                <a:rPr lang="en-GB" sz="1400" dirty="0"/>
                <a:t>, K., et al. </a:t>
              </a:r>
              <a:r>
                <a:rPr lang="en-GB" sz="1400" i="1" dirty="0"/>
                <a:t>Nature (2019).</a:t>
              </a:r>
              <a:endParaRPr lang="fr-CA" sz="1400" dirty="0"/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A449005C-65DE-B343-97F9-1484707D1D36}"/>
              </a:ext>
            </a:extLst>
          </p:cNvPr>
          <p:cNvGrpSpPr/>
          <p:nvPr/>
        </p:nvGrpSpPr>
        <p:grpSpPr>
          <a:xfrm>
            <a:off x="5855306" y="1119305"/>
            <a:ext cx="5874513" cy="5513408"/>
            <a:chOff x="2358635" y="2062809"/>
            <a:chExt cx="4197506" cy="3798772"/>
          </a:xfrm>
        </p:grpSpPr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3C5C9958-A20D-8B4D-A829-48CB2B0F6B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58635" y="2062809"/>
              <a:ext cx="4197506" cy="3556000"/>
            </a:xfrm>
            <a:prstGeom prst="rect">
              <a:avLst/>
            </a:prstGeom>
          </p:spPr>
        </p:pic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6B0C1CDD-9B43-F747-931A-BF8AD3B2A0AF}"/>
                </a:ext>
              </a:extLst>
            </p:cNvPr>
            <p:cNvSpPr txBox="1"/>
            <p:nvPr/>
          </p:nvSpPr>
          <p:spPr>
            <a:xfrm>
              <a:off x="2957105" y="5649521"/>
              <a:ext cx="3329972" cy="2120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/>
                <a:t>[3] Li, T., et al. </a:t>
              </a:r>
              <a:r>
                <a:rPr lang="en-GB" sz="1400" i="1" dirty="0"/>
                <a:t>Superconductor science and technology (2018).</a:t>
              </a:r>
              <a:endParaRPr lang="fr-CA" sz="1400" dirty="0"/>
            </a:p>
          </p:txBody>
        </p:sp>
      </p:grpSp>
      <p:pic>
        <p:nvPicPr>
          <p:cNvPr id="15" name="Image 14">
            <a:extLst>
              <a:ext uri="{FF2B5EF4-FFF2-40B4-BE49-F238E27FC236}">
                <a16:creationId xmlns:a16="http://schemas.microsoft.com/office/drawing/2014/main" id="{1A30B5C1-CE1F-E947-8C27-AD03FCC3FD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016" y="3182868"/>
            <a:ext cx="3009900" cy="469900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0B8E0D47-C8A7-2E43-B0DB-3820758B70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165" y="4676177"/>
            <a:ext cx="4307742" cy="1321165"/>
          </a:xfrm>
          <a:prstGeom prst="rect">
            <a:avLst/>
          </a:prstGeom>
        </p:spPr>
      </p:pic>
      <p:sp>
        <p:nvSpPr>
          <p:cNvPr id="20" name="Espace réservé du pied de page 3">
            <a:extLst>
              <a:ext uri="{FF2B5EF4-FFF2-40B4-BE49-F238E27FC236}">
                <a16:creationId xmlns:a16="http://schemas.microsoft.com/office/drawing/2014/main" id="{5A3443A5-18D3-8C44-BBBE-712B7D979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F0804742-42D5-454C-ABB5-15700AD21326}"/>
              </a:ext>
            </a:extLst>
          </p:cNvPr>
          <p:cNvGrpSpPr/>
          <p:nvPr/>
        </p:nvGrpSpPr>
        <p:grpSpPr>
          <a:xfrm>
            <a:off x="735366" y="2524229"/>
            <a:ext cx="2028119" cy="523220"/>
            <a:chOff x="740029" y="1076495"/>
            <a:chExt cx="2028119" cy="523220"/>
          </a:xfrm>
        </p:grpSpPr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6CF9BF1A-C870-4644-BAAD-8A9BB12C8C65}"/>
                </a:ext>
              </a:extLst>
            </p:cNvPr>
            <p:cNvSpPr txBox="1"/>
            <p:nvPr/>
          </p:nvSpPr>
          <p:spPr>
            <a:xfrm>
              <a:off x="740029" y="1076495"/>
              <a:ext cx="20281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u="sng" dirty="0"/>
                <a:t>1. Si              :</a:t>
              </a:r>
            </a:p>
          </p:txBody>
        </p:sp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82AD2982-F486-ED4E-A7FC-F778D5BFB4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45679" y="1076495"/>
              <a:ext cx="934087" cy="379794"/>
            </a:xfrm>
            <a:prstGeom prst="rect">
              <a:avLst/>
            </a:prstGeom>
          </p:spPr>
        </p:pic>
      </p:grpSp>
      <p:sp>
        <p:nvSpPr>
          <p:cNvPr id="18" name="ZoneTexte 17">
            <a:extLst>
              <a:ext uri="{FF2B5EF4-FFF2-40B4-BE49-F238E27FC236}">
                <a16:creationId xmlns:a16="http://schemas.microsoft.com/office/drawing/2014/main" id="{ABDAF7FB-A20D-B14D-B0B3-21AB4C6DCAC7}"/>
              </a:ext>
            </a:extLst>
          </p:cNvPr>
          <p:cNvSpPr txBox="1"/>
          <p:nvPr/>
        </p:nvSpPr>
        <p:spPr>
          <a:xfrm>
            <a:off x="697267" y="4015233"/>
            <a:ext cx="2028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800" u="sng" dirty="0"/>
              <a:t>2. Si              :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F46F2650-E6A8-2240-9C67-924DCD2C31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9109" y="4023872"/>
            <a:ext cx="881191" cy="42607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8EB0CA52-4B8E-EF42-AEBE-7D11489545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7267" y="1208852"/>
            <a:ext cx="5186887" cy="9025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755FA93-A3B9-7946-858B-EFF68EEC4FCA}"/>
              </a:ext>
            </a:extLst>
          </p:cNvPr>
          <p:cNvSpPr/>
          <p:nvPr/>
        </p:nvSpPr>
        <p:spPr>
          <a:xfrm>
            <a:off x="523142" y="1025054"/>
            <a:ext cx="5495693" cy="1220279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9EA33D44-818C-974E-86DB-F5AF624CDB79}"/>
              </a:ext>
            </a:extLst>
          </p:cNvPr>
          <p:cNvSpPr txBox="1"/>
          <p:nvPr/>
        </p:nvSpPr>
        <p:spPr>
          <a:xfrm>
            <a:off x="-9920" y="1388792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800" dirty="0"/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94624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3. Effet Josephson AC (V   0)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8704E2-C550-0546-BB52-401230DC1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0070C0"/>
              </a:buClr>
              <a:buFont typeface="Wingdings" pitchFamily="2" charset="2"/>
              <a:buChar char="§"/>
            </a:pPr>
            <a:r>
              <a:rPr lang="fr-CA" dirty="0"/>
              <a:t>Si on applique une différence de potentiel V:</a:t>
            </a:r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r>
              <a:rPr lang="fr-CA" dirty="0"/>
              <a:t>Une jonction permet de transformer une tension en fréquence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7</a:t>
            </a:fld>
            <a:endParaRPr lang="fr-CA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E2CCE5A-EA33-5241-9B43-D0BDEE397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600" y="4474990"/>
            <a:ext cx="5105400" cy="1104900"/>
          </a:xfrm>
          <a:prstGeom prst="rect">
            <a:avLst/>
          </a:prstGeom>
        </p:spPr>
      </p:pic>
      <p:sp>
        <p:nvSpPr>
          <p:cNvPr id="8" name="Espace réservé du pied de page 3">
            <a:extLst>
              <a:ext uri="{FF2B5EF4-FFF2-40B4-BE49-F238E27FC236}">
                <a16:creationId xmlns:a16="http://schemas.microsoft.com/office/drawing/2014/main" id="{2E00CF44-C997-774B-8090-43E3E10F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9D5A22C-3C2D-5C45-95F2-A14157B52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226" y="1905000"/>
            <a:ext cx="8458200" cy="9652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0F6C05AB-4908-CE40-81B3-686ED3932B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6600" y="180612"/>
            <a:ext cx="406400" cy="57573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FD58CA-0E48-C14A-B644-9A88198CC8B8}"/>
              </a:ext>
            </a:extLst>
          </p:cNvPr>
          <p:cNvSpPr/>
          <p:nvPr/>
        </p:nvSpPr>
        <p:spPr>
          <a:xfrm>
            <a:off x="757839" y="1712687"/>
            <a:ext cx="2986848" cy="1320800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350BE1A-6520-584B-AB5D-7D2FEB99B6D1}"/>
              </a:ext>
            </a:extLst>
          </p:cNvPr>
          <p:cNvSpPr txBox="1"/>
          <p:nvPr/>
        </p:nvSpPr>
        <p:spPr>
          <a:xfrm>
            <a:off x="120728" y="2125990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800" dirty="0"/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001249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4. Conclusion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8704E2-C550-0546-BB52-401230DC1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  <a:p>
            <a:pPr>
              <a:buClr>
                <a:srgbClr val="0070C0"/>
              </a:buClr>
              <a:buFont typeface="Wingdings" pitchFamily="2" charset="2"/>
              <a:buChar char="§"/>
            </a:pPr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8</a:t>
            </a:fld>
            <a:endParaRPr lang="fr-CA" dirty="0"/>
          </a:p>
        </p:txBody>
      </p:sp>
      <p:sp>
        <p:nvSpPr>
          <p:cNvPr id="8" name="Espace réservé du pied de page 3">
            <a:extLst>
              <a:ext uri="{FF2B5EF4-FFF2-40B4-BE49-F238E27FC236}">
                <a16:creationId xmlns:a16="http://schemas.microsoft.com/office/drawing/2014/main" id="{2E00CF44-C997-774B-8090-43E3E10F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</p:spTree>
    <p:extLst>
      <p:ext uri="{BB962C8B-B14F-4D97-AF65-F5344CB8AC3E}">
        <p14:creationId xmlns:p14="http://schemas.microsoft.com/office/powerpoint/2010/main" val="1334248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2C14A9-9E94-0044-847D-46CDFD8CF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52" y="-94447"/>
            <a:ext cx="9580548" cy="1134319"/>
          </a:xfrm>
        </p:spPr>
        <p:txBody>
          <a:bodyPr/>
          <a:lstStyle/>
          <a:p>
            <a:r>
              <a:rPr lang="fr-CA" dirty="0"/>
              <a:t>Annexe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E615A12-EFF3-8243-BC60-A6000035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D47787-D2A9-444B-980A-E1AC02C506B1}" type="slidenum">
              <a:rPr lang="fr-CA" smtClean="0"/>
              <a:pPr/>
              <a:t>9</a:t>
            </a:fld>
            <a:endParaRPr lang="fr-CA" dirty="0"/>
          </a:p>
        </p:txBody>
      </p:sp>
      <p:sp>
        <p:nvSpPr>
          <p:cNvPr id="8" name="Espace réservé du pied de page 3">
            <a:extLst>
              <a:ext uri="{FF2B5EF4-FFF2-40B4-BE49-F238E27FC236}">
                <a16:creationId xmlns:a16="http://schemas.microsoft.com/office/drawing/2014/main" id="{2E00CF44-C997-774B-8090-43E3E10F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3593" y="6128668"/>
            <a:ext cx="2758185" cy="490450"/>
          </a:xfrm>
        </p:spPr>
        <p:txBody>
          <a:bodyPr/>
          <a:lstStyle/>
          <a:p>
            <a:r>
              <a:rPr lang="fr-CA" dirty="0"/>
              <a:t>Jonction Josephson</a:t>
            </a:r>
          </a:p>
          <a:p>
            <a:r>
              <a:rPr lang="fr-CA" dirty="0"/>
              <a:t>PHS6316  |  19-10-21</a:t>
            </a:r>
          </a:p>
        </p:txBody>
      </p:sp>
    </p:spTree>
    <p:extLst>
      <p:ext uri="{BB962C8B-B14F-4D97-AF65-F5344CB8AC3E}">
        <p14:creationId xmlns:p14="http://schemas.microsoft.com/office/powerpoint/2010/main" val="9703919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8FA9079C-B923-5642-8FC0-510EE1810D66}" vid="{DB28B6AF-0EDE-5542-97F5-AC1ECA118D1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783</TotalTime>
  <Words>314</Words>
  <Application>Microsoft Macintosh PowerPoint</Application>
  <PresentationFormat>Grand écran</PresentationFormat>
  <Paragraphs>102</Paragraphs>
  <Slides>14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Courier New</vt:lpstr>
      <vt:lpstr>Times New Roman</vt:lpstr>
      <vt:lpstr>Wingdings</vt:lpstr>
      <vt:lpstr>Thème Office</vt:lpstr>
      <vt:lpstr>Étude de l’effet Josephson dans le formalisme de Ginzburg-Landau</vt:lpstr>
      <vt:lpstr>1. Introduction</vt:lpstr>
      <vt:lpstr>2. Théorie de Ginzburg-Landau</vt:lpstr>
      <vt:lpstr>2. Théorie de Ginzburg-Landau</vt:lpstr>
      <vt:lpstr>3. Effet Josephson</vt:lpstr>
      <vt:lpstr>3. Effet Josephson DC (V=0)</vt:lpstr>
      <vt:lpstr>3. Effet Josephson AC (V   0)</vt:lpstr>
      <vt:lpstr>4. Conclusion </vt:lpstr>
      <vt:lpstr>Annexe</vt:lpstr>
      <vt:lpstr>2. Théorie de Ginzburg-Landau</vt:lpstr>
      <vt:lpstr>4. Marches de Shapiro</vt:lpstr>
      <vt:lpstr>5. Modèle RCSJ</vt:lpstr>
      <vt:lpstr>5. Modèle RCSJ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Étude de l’effet Josephson dans le formalisme de Ginzburg-Landau</dc:title>
  <dc:creator>Félix Desrochers</dc:creator>
  <cp:lastModifiedBy>Félix Desrochers</cp:lastModifiedBy>
  <cp:revision>22</cp:revision>
  <dcterms:created xsi:type="dcterms:W3CDTF">2019-10-20T23:58:02Z</dcterms:created>
  <dcterms:modified xsi:type="dcterms:W3CDTF">2019-10-21T13:34:46Z</dcterms:modified>
</cp:coreProperties>
</file>

<file path=docProps/thumbnail.jpeg>
</file>